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9144000"/>
  <p:notesSz cx="7772400" cy="10058400"/>
  <p:embeddedFontLst>
    <p:embeddedFont>
      <p:font typeface="Raleway"/>
      <p:regular r:id="rId24"/>
      <p:bold r:id="rId25"/>
      <p:italic r:id="rId26"/>
      <p:boldItalic r:id="rId27"/>
    </p:embeddedFont>
    <p:embeddedFont>
      <p:font typeface="Caveat"/>
      <p:regular r:id="rId28"/>
      <p:bold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Raleway Thin"/>
      <p:regular r:id="rId38"/>
      <p:bold r:id="rId39"/>
      <p:italic r:id="rId40"/>
      <p:boldItalic r:id="rId41"/>
    </p:embeddedFont>
    <p:embeddedFont>
      <p:font typeface="Raleway Medium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italic.fntdata"/><Relationship Id="rId20" Type="http://schemas.openxmlformats.org/officeDocument/2006/relationships/slide" Target="slides/slide16.xml"/><Relationship Id="rId42" Type="http://schemas.openxmlformats.org/officeDocument/2006/relationships/font" Target="fonts/RalewayMedium-regular.fntdata"/><Relationship Id="rId41" Type="http://schemas.openxmlformats.org/officeDocument/2006/relationships/font" Target="fonts/RalewayThin-boldItalic.fntdata"/><Relationship Id="rId22" Type="http://schemas.openxmlformats.org/officeDocument/2006/relationships/slide" Target="slides/slide18.xml"/><Relationship Id="rId44" Type="http://schemas.openxmlformats.org/officeDocument/2006/relationships/font" Target="fonts/RalewayMedium-italic.fntdata"/><Relationship Id="rId21" Type="http://schemas.openxmlformats.org/officeDocument/2006/relationships/slide" Target="slides/slide17.xml"/><Relationship Id="rId43" Type="http://schemas.openxmlformats.org/officeDocument/2006/relationships/font" Target="fonts/RalewayMedium-bold.fntdata"/><Relationship Id="rId24" Type="http://schemas.openxmlformats.org/officeDocument/2006/relationships/font" Target="fonts/Raleway-regular.fntdata"/><Relationship Id="rId23" Type="http://schemas.openxmlformats.org/officeDocument/2006/relationships/slide" Target="slides/slide19.xml"/><Relationship Id="rId45" Type="http://schemas.openxmlformats.org/officeDocument/2006/relationships/font" Target="fonts/Raleway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Caveat-regular.fntdata"/><Relationship Id="rId27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Cave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RalewayThin-bold.fntdata"/><Relationship Id="rId16" Type="http://schemas.openxmlformats.org/officeDocument/2006/relationships/slide" Target="slides/slide12.xml"/><Relationship Id="rId38" Type="http://schemas.openxmlformats.org/officeDocument/2006/relationships/font" Target="fonts/RalewayThin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b9dce0d7_0_2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b9dce0d7_0_2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fd8a8b92_0_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fd8a8b92_0_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abb13a51_0_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abb13a51_0_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fd8a8b92_0_1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fd8a8b92_0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5fd8a8b92_0_2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5fd8a8b92_0_2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fd8a8b92_0_3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fd8a8b92_0_3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73e677ee5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73e677ee5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5fd8a8b92_0_4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5fd8a8b92_0_4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6e2e458b2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6e2e458b2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We are implementing a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modulator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that takes in audio, using a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 microphone amp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, and modulates the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frequency and volume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of that data depending on what the user chooses on the numeric keypad. An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LCD screen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will display various images to represent different settings selected via the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numeric keypad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Voice modulation data will be outputted to a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speaker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It will maintain a clear output, while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minimizing feedback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We are using modulated data to fine-tune the pitch. </a:t>
            </a:r>
            <a:endParaRPr sz="1200"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87bf4fa3_0_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287bf4fa3_0_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87bf4fa3_0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5287bf4fa3_0_1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87bf4fa3_0_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287bf4fa3_0_2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87bf4fa3_0_3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287bf4fa3_0_3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b9dce0d7_0_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b9dce0d7_0_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2414004" y="2870635"/>
            <a:ext cx="4449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Calibri"/>
              <a:buNone/>
              <a:defRPr b="0" sz="3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22960" y="286560"/>
            <a:ext cx="754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99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822960" y="1185480"/>
            <a:ext cx="75435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2799"/>
              <a:buNone/>
              <a:defRPr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2399"/>
              <a:buNone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999"/>
              <a:buNone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8pPr>
            <a:lvl9pPr lvl="8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960" y="286560"/>
            <a:ext cx="754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99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22960" y="1185480"/>
            <a:ext cx="75435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2799"/>
              <a:buNone/>
              <a:defRPr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2399"/>
              <a:buNone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999"/>
              <a:buNone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8pPr>
            <a:lvl9pPr lvl="8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7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7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 sz="2399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2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73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indent="-406336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Char char="•"/>
              <a:defRPr sz="2799"/>
            </a:lvl2pPr>
            <a:lvl3pPr indent="-380936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indent="-355536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4pPr>
            <a:lvl5pPr indent="-355536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5pPr>
            <a:lvl6pPr indent="-355536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6pPr>
            <a:lvl7pPr indent="-355536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7pPr>
            <a:lvl8pPr indent="-355536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8pPr>
            <a:lvl9pPr indent="-355536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2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2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  <a:defRPr b="0" i="0" sz="2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2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b="0" i="0" sz="4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336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b="0" i="0" sz="2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9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8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8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8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8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8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8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drive.google.com/file/d/0B2YDK_M8KQguNlNnSlNPSlVOQ1VfMDNGbUZVVXVLQk40Wnk4/view?usp=sharing" TargetMode="External"/><Relationship Id="rId4" Type="http://schemas.openxmlformats.org/officeDocument/2006/relationships/hyperlink" Target="https://drive.google.com/file/d/0B2YDK_M8KQgubTRTSHAyM21vMVI5Q0pmeXdXZjZUQlF1WXZn/view?usp=sharing" TargetMode="External"/><Relationship Id="rId5" Type="http://schemas.openxmlformats.org/officeDocument/2006/relationships/hyperlink" Target="https://drive.google.com/file/d/0B2YDK_M8KQguMkR0VlZ4RENTektVMUdEMUJOVUh4NUtMdTJj/view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11450" y="761755"/>
            <a:ext cx="8321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VOICE 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MODULATOR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00258" y="4902020"/>
            <a:ext cx="75435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ECE 372A – MICROCONTROLLER ORGANIZATION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ELECTRICAL AND COMPUTER ENGINEERING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UNIVERSITY OF ARIZONA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SPRING 2019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SOFTWARE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773175" y="3031325"/>
            <a:ext cx="42306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waveModulator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Depending on what the user chooses on the numeric keypad, the frequency and volume of the input will be modulated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5397550" y="2963575"/>
            <a:ext cx="30000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i2c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Serial protocol for two-wire interface, each pulled up to high voltage with a pull-up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188950" y="6391475"/>
            <a:ext cx="584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N, 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773175" y="1442525"/>
            <a:ext cx="77952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Using I2C to output waveform data graph to the Monochrome 1.3” OLED Screen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Raleway"/>
              <a:buChar char="○"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I2C 7-bit address between 0x3C-0x3D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8993"/>
            <a:ext cx="9144001" cy="2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773175" y="643325"/>
            <a:ext cx="7402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COMMUNICATION PROTOCOL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200" y="1380875"/>
            <a:ext cx="6632875" cy="503334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73175" y="643325"/>
            <a:ext cx="51252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CIRCUIT DIAGRAM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773175" y="643325"/>
            <a:ext cx="6209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MECHANICAL DIAGRAM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4445" l="6772" r="5845" t="5739"/>
          <a:stretch/>
        </p:blipFill>
        <p:spPr>
          <a:xfrm>
            <a:off x="1913725" y="2283751"/>
            <a:ext cx="26192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6465" l="9708" r="10711" t="4724"/>
          <a:stretch/>
        </p:blipFill>
        <p:spPr>
          <a:xfrm>
            <a:off x="4692200" y="2283750"/>
            <a:ext cx="2681675" cy="360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 flipH="1" rot="10800000">
            <a:off x="6169500" y="1634550"/>
            <a:ext cx="1301100" cy="14502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/>
          <p:nvPr/>
        </p:nvSpPr>
        <p:spPr>
          <a:xfrm>
            <a:off x="7470600" y="12976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OLED Screen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8" name="Google Shape;218;p28"/>
          <p:cNvCxnSpPr/>
          <p:nvPr/>
        </p:nvCxnSpPr>
        <p:spPr>
          <a:xfrm flipH="1" rot="10800000">
            <a:off x="6498075" y="2703025"/>
            <a:ext cx="1040400" cy="1184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8"/>
          <p:cNvSpPr/>
          <p:nvPr/>
        </p:nvSpPr>
        <p:spPr>
          <a:xfrm>
            <a:off x="7533075" y="2366125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Potentiometer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0" name="Google Shape;220;p28"/>
          <p:cNvCxnSpPr/>
          <p:nvPr/>
        </p:nvCxnSpPr>
        <p:spPr>
          <a:xfrm flipH="1" rot="10800000">
            <a:off x="6498075" y="3370450"/>
            <a:ext cx="1040400" cy="1184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8"/>
          <p:cNvSpPr/>
          <p:nvPr/>
        </p:nvSpPr>
        <p:spPr>
          <a:xfrm>
            <a:off x="7533075" y="30335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Audio Output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5898425" y="5291675"/>
            <a:ext cx="1640100" cy="9759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8"/>
          <p:cNvSpPr/>
          <p:nvPr/>
        </p:nvSpPr>
        <p:spPr>
          <a:xfrm>
            <a:off x="7533075" y="5930675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Audio Input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4" name="Google Shape;224;p28"/>
          <p:cNvCxnSpPr>
            <a:stCxn id="225" idx="3"/>
          </p:cNvCxnSpPr>
          <p:nvPr/>
        </p:nvCxnSpPr>
        <p:spPr>
          <a:xfrm>
            <a:off x="1627000" y="4596900"/>
            <a:ext cx="588300" cy="9174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8"/>
          <p:cNvSpPr/>
          <p:nvPr/>
        </p:nvSpPr>
        <p:spPr>
          <a:xfrm>
            <a:off x="149800" y="44284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Number Pad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6" name="Google Shape;226;p28"/>
          <p:cNvCxnSpPr>
            <a:stCxn id="227" idx="3"/>
          </p:cNvCxnSpPr>
          <p:nvPr/>
        </p:nvCxnSpPr>
        <p:spPr>
          <a:xfrm>
            <a:off x="1689400" y="2452200"/>
            <a:ext cx="525900" cy="1061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8"/>
          <p:cNvSpPr/>
          <p:nvPr/>
        </p:nvSpPr>
        <p:spPr>
          <a:xfrm>
            <a:off x="87400" y="2283750"/>
            <a:ext cx="16020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External Battery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87400" y="651375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759625" y="643325"/>
            <a:ext cx="5206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BILL OF MATERIALS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767709" y="1469175"/>
            <a:ext cx="1738200" cy="300300"/>
          </a:xfrm>
          <a:prstGeom prst="rect">
            <a:avLst/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1637809" y="1469175"/>
            <a:ext cx="4109400" cy="300300"/>
          </a:xfrm>
          <a:prstGeom prst="rect">
            <a:avLst/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6" name="Google Shape;236;p29"/>
          <p:cNvGrpSpPr/>
          <p:nvPr/>
        </p:nvGrpSpPr>
        <p:grpSpPr>
          <a:xfrm>
            <a:off x="1639474" y="1769481"/>
            <a:ext cx="5866737" cy="548867"/>
            <a:chOff x="943723" y="3098500"/>
            <a:chExt cx="3398839" cy="674450"/>
          </a:xfrm>
        </p:grpSpPr>
        <p:sp>
          <p:nvSpPr>
            <p:cNvPr id="237" name="Google Shape;237;p29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$7.95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Microphone AMP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3" name="Google Shape;243;p29"/>
          <p:cNvGrpSpPr/>
          <p:nvPr/>
        </p:nvGrpSpPr>
        <p:grpSpPr>
          <a:xfrm>
            <a:off x="1639463" y="2987628"/>
            <a:ext cx="5866737" cy="674450"/>
            <a:chOff x="943723" y="4469050"/>
            <a:chExt cx="3398839" cy="674450"/>
          </a:xfrm>
        </p:grpSpPr>
        <p:sp>
          <p:nvSpPr>
            <p:cNvPr id="244" name="Google Shape;244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$19.95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Adafruit Monochrome 1.3”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0" name="Google Shape;250;p29"/>
          <p:cNvGrpSpPr/>
          <p:nvPr/>
        </p:nvGrpSpPr>
        <p:grpSpPr>
          <a:xfrm>
            <a:off x="1639463" y="3607530"/>
            <a:ext cx="5866737" cy="674450"/>
            <a:chOff x="943723" y="4469050"/>
            <a:chExt cx="3398839" cy="674450"/>
          </a:xfrm>
        </p:grpSpPr>
        <p:sp>
          <p:nvSpPr>
            <p:cNvPr id="251" name="Google Shape;251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3.5mm Jack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7" name="Google Shape;257;p29"/>
          <p:cNvGrpSpPr/>
          <p:nvPr/>
        </p:nvGrpSpPr>
        <p:grpSpPr>
          <a:xfrm>
            <a:off x="1639463" y="4215720"/>
            <a:ext cx="5866737" cy="674450"/>
            <a:chOff x="943723" y="4469050"/>
            <a:chExt cx="3398839" cy="674450"/>
          </a:xfrm>
        </p:grpSpPr>
        <p:sp>
          <p:nvSpPr>
            <p:cNvPr id="258" name="Google Shape;258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$13.99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Sunfounder AT Mega 2560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4" name="Google Shape;264;p29"/>
          <p:cNvGrpSpPr/>
          <p:nvPr/>
        </p:nvGrpSpPr>
        <p:grpSpPr>
          <a:xfrm>
            <a:off x="1639463" y="2313178"/>
            <a:ext cx="5866737" cy="674450"/>
            <a:chOff x="943723" y="3783775"/>
            <a:chExt cx="3398839" cy="674450"/>
          </a:xfrm>
        </p:grpSpPr>
        <p:sp>
          <p:nvSpPr>
            <p:cNvPr id="265" name="Google Shape;265;p29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Switch Matrix Keypad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$6.79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639463" y="4825320"/>
            <a:ext cx="5866737" cy="674450"/>
            <a:chOff x="943723" y="4469050"/>
            <a:chExt cx="3398839" cy="674450"/>
          </a:xfrm>
        </p:grpSpPr>
        <p:sp>
          <p:nvSpPr>
            <p:cNvPr id="273" name="Google Shape;273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Breakout Board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1639463" y="5434920"/>
            <a:ext cx="5866737" cy="674450"/>
            <a:chOff x="943723" y="4469050"/>
            <a:chExt cx="3398839" cy="674450"/>
          </a:xfrm>
        </p:grpSpPr>
        <p:sp>
          <p:nvSpPr>
            <p:cNvPr id="280" name="Google Shape;280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$60.62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TOTAL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85" name="Google Shape;285;p29"/>
          <p:cNvSpPr txBox="1"/>
          <p:nvPr/>
        </p:nvSpPr>
        <p:spPr>
          <a:xfrm>
            <a:off x="56925" y="648665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 rot="-878588">
            <a:off x="6743002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30"/>
          <p:cNvSpPr/>
          <p:nvPr/>
        </p:nvSpPr>
        <p:spPr>
          <a:xfrm flipH="1" rot="878588">
            <a:off x="5276832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2" name="Google Shape;292;p30"/>
          <p:cNvGrpSpPr/>
          <p:nvPr/>
        </p:nvGrpSpPr>
        <p:grpSpPr>
          <a:xfrm>
            <a:off x="5748221" y="3332844"/>
            <a:ext cx="1954687" cy="1559894"/>
            <a:chOff x="5796490" y="2541798"/>
            <a:chExt cx="1712835" cy="1097821"/>
          </a:xfrm>
        </p:grpSpPr>
        <p:sp>
          <p:nvSpPr>
            <p:cNvPr id="293" name="Google Shape;293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4" name="Google Shape;294;p30"/>
            <p:cNvSpPr txBox="1"/>
            <p:nvPr/>
          </p:nvSpPr>
          <p:spPr>
            <a:xfrm>
              <a:off x="5796490" y="2735588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3.11.19 - 4.24.19</a:t>
              </a:r>
              <a:endParaRPr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796625" y="3069019"/>
              <a:ext cx="1712700" cy="5706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5840876" y="3159843"/>
              <a:ext cx="16242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Microphone</a:t>
              </a:r>
              <a:endParaRPr sz="18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8" name="Google Shape;298;p30"/>
          <p:cNvSpPr/>
          <p:nvPr/>
        </p:nvSpPr>
        <p:spPr>
          <a:xfrm rot="-878588">
            <a:off x="3815016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>
            <a:off x="4318350" y="1631827"/>
            <a:ext cx="1954533" cy="1623694"/>
            <a:chOff x="4409291" y="1323974"/>
            <a:chExt cx="1712700" cy="1142722"/>
          </a:xfrm>
        </p:grpSpPr>
        <p:sp>
          <p:nvSpPr>
            <p:cNvPr id="300" name="Google Shape;300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1" name="Google Shape;301;p30"/>
            <p:cNvSpPr txBox="1"/>
            <p:nvPr/>
          </p:nvSpPr>
          <p:spPr>
            <a:xfrm>
              <a:off x="4453542" y="1947539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3.11.19 - 4.15.19</a:t>
              </a:r>
              <a:endParaRPr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409291" y="1323974"/>
              <a:ext cx="1712700" cy="5994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4" name="Google Shape;304;p30"/>
            <p:cNvSpPr txBox="1"/>
            <p:nvPr/>
          </p:nvSpPr>
          <p:spPr>
            <a:xfrm>
              <a:off x="4453543" y="1406686"/>
              <a:ext cx="16242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Keypad</a:t>
              </a:r>
              <a:endParaRPr sz="18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5" name="Google Shape;305;p30"/>
          <p:cNvSpPr/>
          <p:nvPr/>
        </p:nvSpPr>
        <p:spPr>
          <a:xfrm flipH="1" rot="878588">
            <a:off x="2340925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6" name="Google Shape;306;p30"/>
          <p:cNvGrpSpPr/>
          <p:nvPr/>
        </p:nvGrpSpPr>
        <p:grpSpPr>
          <a:xfrm>
            <a:off x="2884525" y="3332844"/>
            <a:ext cx="1954547" cy="1678575"/>
            <a:chOff x="3021965" y="2541798"/>
            <a:chExt cx="1712712" cy="1181346"/>
          </a:xfrm>
        </p:grpSpPr>
        <p:sp>
          <p:nvSpPr>
            <p:cNvPr id="307" name="Google Shape;307;p30"/>
            <p:cNvSpPr txBox="1"/>
            <p:nvPr/>
          </p:nvSpPr>
          <p:spPr>
            <a:xfrm>
              <a:off x="3021977" y="2704920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3.11.19 - 4.24.19</a:t>
              </a:r>
              <a:endParaRPr b="1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021965" y="3069019"/>
              <a:ext cx="1712700" cy="5691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3211261" y="3098544"/>
              <a:ext cx="13341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Passthrough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2" name="Google Shape;312;p30"/>
          <p:cNvSpPr/>
          <p:nvPr/>
        </p:nvSpPr>
        <p:spPr>
          <a:xfrm rot="-878588">
            <a:off x="887040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1416025" y="1631822"/>
            <a:ext cx="1954533" cy="1623699"/>
            <a:chOff x="1637478" y="1323970"/>
            <a:chExt cx="1712700" cy="1142726"/>
          </a:xfrm>
        </p:grpSpPr>
        <p:sp>
          <p:nvSpPr>
            <p:cNvPr id="314" name="Google Shape;314;p30"/>
            <p:cNvSpPr/>
            <p:nvPr/>
          </p:nvSpPr>
          <p:spPr>
            <a:xfrm>
              <a:off x="1637478" y="1323974"/>
              <a:ext cx="1712700" cy="5997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>
              <a:off x="1681727" y="1933665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3.11.19 - 4.02.19</a:t>
              </a:r>
              <a:endParaRPr b="1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7" name="Google Shape;317;p30"/>
            <p:cNvSpPr txBox="1"/>
            <p:nvPr/>
          </p:nvSpPr>
          <p:spPr>
            <a:xfrm>
              <a:off x="1681730" y="1323970"/>
              <a:ext cx="16242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OLED Graphic Display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9" name="Google Shape;319;p30"/>
          <p:cNvSpPr txBox="1"/>
          <p:nvPr/>
        </p:nvSpPr>
        <p:spPr>
          <a:xfrm>
            <a:off x="759625" y="643325"/>
            <a:ext cx="7415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Project Plans and Milestones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56925" y="652730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759625" y="643325"/>
            <a:ext cx="4149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FINAL RUBRIC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6" name="Google Shape;326;p31"/>
          <p:cNvGrpSpPr/>
          <p:nvPr/>
        </p:nvGrpSpPr>
        <p:grpSpPr>
          <a:xfrm>
            <a:off x="607195" y="4683014"/>
            <a:ext cx="8191620" cy="1034362"/>
            <a:chOff x="1593000" y="2322568"/>
            <a:chExt cx="5957975" cy="643500"/>
          </a:xfrm>
        </p:grpSpPr>
        <p:sp>
          <p:nvSpPr>
            <p:cNvPr id="327" name="Google Shape;327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flipH="1">
              <a:off x="2283050" y="2322575"/>
              <a:ext cx="16896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-5400000">
              <a:off x="3369352" y="2066900"/>
              <a:ext cx="643353" cy="1154702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2342623" y="2399951"/>
              <a:ext cx="13056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Display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33" name="Google Shape;333;p31"/>
          <p:cNvGrpSpPr/>
          <p:nvPr/>
        </p:nvGrpSpPr>
        <p:grpSpPr>
          <a:xfrm>
            <a:off x="607195" y="3630400"/>
            <a:ext cx="8191620" cy="1034366"/>
            <a:chOff x="1593000" y="2322565"/>
            <a:chExt cx="5957975" cy="643503"/>
          </a:xfrm>
        </p:grpSpPr>
        <p:sp>
          <p:nvSpPr>
            <p:cNvPr id="334" name="Google Shape;334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flipH="1">
              <a:off x="2282960" y="2322581"/>
              <a:ext cx="1709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3369352" y="2066890"/>
              <a:ext cx="643353" cy="1154702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342622" y="2399957"/>
              <a:ext cx="1649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Number Pad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607195" y="2577750"/>
            <a:ext cx="8191620" cy="1034365"/>
            <a:chOff x="1593000" y="2322566"/>
            <a:chExt cx="5957975" cy="643502"/>
          </a:xfrm>
        </p:grpSpPr>
        <p:sp>
          <p:nvSpPr>
            <p:cNvPr id="341" name="Google Shape;341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flipH="1">
              <a:off x="2282871" y="2322582"/>
              <a:ext cx="17292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-5400000">
              <a:off x="3354560" y="2081683"/>
              <a:ext cx="643353" cy="1125118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342622" y="2399958"/>
              <a:ext cx="1669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Voice Manipulation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3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7" name="Google Shape;347;p31"/>
          <p:cNvGrpSpPr/>
          <p:nvPr/>
        </p:nvGrpSpPr>
        <p:grpSpPr>
          <a:xfrm>
            <a:off x="607195" y="1525150"/>
            <a:ext cx="8191620" cy="1034368"/>
            <a:chOff x="1593000" y="2322564"/>
            <a:chExt cx="5957975" cy="643504"/>
          </a:xfrm>
        </p:grpSpPr>
        <p:sp>
          <p:nvSpPr>
            <p:cNvPr id="348" name="Google Shape;348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flipH="1">
              <a:off x="2283021" y="2322580"/>
              <a:ext cx="1532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-5400000">
              <a:off x="3354560" y="2081681"/>
              <a:ext cx="643353" cy="1125118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342621" y="2399956"/>
              <a:ext cx="1472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Voice Input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4279259" y="2323744"/>
              <a:ext cx="690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Working</a:t>
              </a:r>
              <a:endParaRPr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55" name="Google Shape;355;p31"/>
          <p:cNvSpPr/>
          <p:nvPr/>
        </p:nvSpPr>
        <p:spPr>
          <a:xfrm>
            <a:off x="5359065" y="1527178"/>
            <a:ext cx="948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Any sort of sound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6498416" y="1527166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Voice Goes Into Controller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7648632" y="1527166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334283" y="2578784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5276875" y="257880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Most frequencies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6462725" y="257880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Some frequencies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7648632" y="2598091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5276875" y="363035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Most inputs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410483" y="3630359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462725" y="3630338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Some</a:t>
            </a: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 inputs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7684332" y="3640553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4410483" y="4683059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Image Without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Delay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5424050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 Image With Delay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6536375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 Single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Image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7722275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4430574" y="871824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4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5464499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6695524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839074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0" y="652732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>
            <p:ph type="title"/>
          </p:nvPr>
        </p:nvSpPr>
        <p:spPr>
          <a:xfrm>
            <a:off x="822960" y="286560"/>
            <a:ext cx="7543500" cy="675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/>
          </a:p>
        </p:txBody>
      </p:sp>
      <p:sp>
        <p:nvSpPr>
          <p:cNvPr id="380" name="Google Shape;380;p32"/>
          <p:cNvSpPr txBox="1"/>
          <p:nvPr>
            <p:ph idx="1" type="subTitle"/>
          </p:nvPr>
        </p:nvSpPr>
        <p:spPr>
          <a:xfrm>
            <a:off x="822950" y="1185475"/>
            <a:ext cx="7543500" cy="336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POWER 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Consumption: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5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V x </a:t>
            </a:r>
            <a:r>
              <a:rPr lang="en-US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90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mA = </a:t>
            </a:r>
            <a:r>
              <a:rPr lang="en-US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450</a:t>
            </a:r>
            <a:r>
              <a:rPr lang="en-US">
                <a:latin typeface="Raleway"/>
                <a:ea typeface="Raleway"/>
                <a:cs typeface="Raleway"/>
                <a:sym typeface="Raleway"/>
              </a:rPr>
              <a:t>mW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</a:t>
            </a:r>
            <a:r>
              <a:rPr lang="en-US" sz="3000">
                <a:latin typeface="Raleway"/>
                <a:ea typeface="Raleway"/>
                <a:cs typeface="Raleway"/>
                <a:sym typeface="Raleway"/>
              </a:rPr>
              <a:t> Recordings</a:t>
            </a:r>
            <a:endParaRPr sz="3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1" name="Google Shape;381;p32">
            <a:hlinkClick r:id="rId3"/>
          </p:cNvPr>
          <p:cNvSpPr/>
          <p:nvPr/>
        </p:nvSpPr>
        <p:spPr>
          <a:xfrm>
            <a:off x="680375" y="4736000"/>
            <a:ext cx="2371800" cy="1043700"/>
          </a:xfrm>
          <a:prstGeom prst="flowChartAlternateProcess">
            <a:avLst/>
          </a:prstGeom>
          <a:solidFill>
            <a:srgbClr val="9225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 O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 I L T E R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2" name="Google Shape;382;p32">
            <a:hlinkClick r:id="rId4"/>
          </p:cNvPr>
          <p:cNvSpPr/>
          <p:nvPr/>
        </p:nvSpPr>
        <p:spPr>
          <a:xfrm>
            <a:off x="3408800" y="4736000"/>
            <a:ext cx="2371800" cy="1043700"/>
          </a:xfrm>
          <a:prstGeom prst="flowChartAlternateProcess">
            <a:avLst/>
          </a:prstGeom>
          <a:solidFill>
            <a:srgbClr val="55156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 O W  P A S S 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F I L T E R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3" name="Google Shape;383;p32">
            <a:hlinkClick r:id="rId5"/>
          </p:cNvPr>
          <p:cNvSpPr/>
          <p:nvPr/>
        </p:nvSpPr>
        <p:spPr>
          <a:xfrm>
            <a:off x="6137225" y="4736000"/>
            <a:ext cx="2371800" cy="1043700"/>
          </a:xfrm>
          <a:prstGeom prst="flowChartAlternateProcess">
            <a:avLst/>
          </a:prstGeom>
          <a:solidFill>
            <a:srgbClr val="7F209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C H O 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 F F E C T</a:t>
            </a:r>
            <a:endParaRPr b="1" sz="24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/>
        </p:nvSpPr>
        <p:spPr>
          <a:xfrm>
            <a:off x="759625" y="643325"/>
            <a:ext cx="4149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SUMMARY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9" name="Google Shape;389;p33"/>
          <p:cNvGrpSpPr/>
          <p:nvPr/>
        </p:nvGrpSpPr>
        <p:grpSpPr>
          <a:xfrm>
            <a:off x="4683596" y="1850451"/>
            <a:ext cx="4001130" cy="3700803"/>
            <a:chOff x="4192863" y="1002150"/>
            <a:chExt cx="3679200" cy="3139200"/>
          </a:xfrm>
        </p:grpSpPr>
        <p:sp>
          <p:nvSpPr>
            <p:cNvPr id="390" name="Google Shape;390;p33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1" name="Google Shape;391;p33"/>
            <p:cNvSpPr txBox="1"/>
            <p:nvPr/>
          </p:nvSpPr>
          <p:spPr>
            <a:xfrm>
              <a:off x="4709325" y="1138486"/>
              <a:ext cx="26463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"/>
                <a:buChar char="➔"/>
              </a:pPr>
              <a:r>
                <a:rPr b="1"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passthrough could be improved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2" name="Google Shape;392;p33"/>
            <p:cNvSpPr txBox="1"/>
            <p:nvPr/>
          </p:nvSpPr>
          <p:spPr>
            <a:xfrm>
              <a:off x="4709325" y="1800804"/>
              <a:ext cx="2646300" cy="17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Currently uses internal ADC and PWM for manipulation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Standalone external ADC and DAC setup could be used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Future endeavor includes going from an 8-bit to 16-bit input/output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3" name="Google Shape;393;p33"/>
          <p:cNvGrpSpPr/>
          <p:nvPr/>
        </p:nvGrpSpPr>
        <p:grpSpPr>
          <a:xfrm>
            <a:off x="2568841" y="1845735"/>
            <a:ext cx="2114753" cy="1852756"/>
            <a:chOff x="3216519" y="1002150"/>
            <a:chExt cx="1944600" cy="1569600"/>
          </a:xfrm>
        </p:grpSpPr>
        <p:sp>
          <p:nvSpPr>
            <p:cNvPr id="394" name="Google Shape;394;p33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5" name="Google Shape;395;p33"/>
            <p:cNvSpPr txBox="1"/>
            <p:nvPr/>
          </p:nvSpPr>
          <p:spPr>
            <a:xfrm>
              <a:off x="3461163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Working to add more input modulations while minimizing feedback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6" name="Google Shape;396;p33"/>
          <p:cNvGrpSpPr/>
          <p:nvPr/>
        </p:nvGrpSpPr>
        <p:grpSpPr>
          <a:xfrm>
            <a:off x="459274" y="1845735"/>
            <a:ext cx="2114753" cy="1852756"/>
            <a:chOff x="1271925" y="1002150"/>
            <a:chExt cx="1944600" cy="1569600"/>
          </a:xfrm>
        </p:grpSpPr>
        <p:sp>
          <p:nvSpPr>
            <p:cNvPr id="397" name="Google Shape;397;p33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8" name="Google Shape;398;p33"/>
            <p:cNvSpPr txBox="1"/>
            <p:nvPr/>
          </p:nvSpPr>
          <p:spPr>
            <a:xfrm>
              <a:off x="1496688" y="1244669"/>
              <a:ext cx="1451700" cy="10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Project is almost complete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9" name="Google Shape;399;p33"/>
          <p:cNvGrpSpPr/>
          <p:nvPr/>
        </p:nvGrpSpPr>
        <p:grpSpPr>
          <a:xfrm>
            <a:off x="459274" y="3694275"/>
            <a:ext cx="2114753" cy="1852756"/>
            <a:chOff x="1271925" y="2571750"/>
            <a:chExt cx="1944600" cy="1569600"/>
          </a:xfrm>
        </p:grpSpPr>
        <p:sp>
          <p:nvSpPr>
            <p:cNvPr id="400" name="Google Shape;400;p33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1" name="Google Shape;401;p33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Working with an 8 bit input/output, which limits the functionality of the voice modulator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2" name="Google Shape;402;p33"/>
          <p:cNvGrpSpPr/>
          <p:nvPr/>
        </p:nvGrpSpPr>
        <p:grpSpPr>
          <a:xfrm>
            <a:off x="2568841" y="3694275"/>
            <a:ext cx="2114753" cy="1852756"/>
            <a:chOff x="3216519" y="2571750"/>
            <a:chExt cx="1944600" cy="1569600"/>
          </a:xfrm>
        </p:grpSpPr>
        <p:sp>
          <p:nvSpPr>
            <p:cNvPr id="403" name="Google Shape;403;p33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4" name="Google Shape;404;p33"/>
            <p:cNvSpPr txBox="1"/>
            <p:nvPr/>
          </p:nvSpPr>
          <p:spPr>
            <a:xfrm>
              <a:off x="3461175" y="2814262"/>
              <a:ext cx="1451700" cy="10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Minimize noise and speed up the process, unsigned character math was used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405" name="Google Shape;405;p33"/>
          <p:cNvGrpSpPr/>
          <p:nvPr/>
        </p:nvGrpSpPr>
        <p:grpSpPr>
          <a:xfrm>
            <a:off x="2391685" y="3503803"/>
            <a:ext cx="363384" cy="394336"/>
            <a:chOff x="3157188" y="909150"/>
            <a:chExt cx="470400" cy="470400"/>
          </a:xfrm>
        </p:grpSpPr>
        <p:sp>
          <p:nvSpPr>
            <p:cNvPr id="406" name="Google Shape;406;p33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407" name="Google Shape;407;p33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408" name="Google Shape;408;p33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4"/>
          <p:cNvSpPr txBox="1"/>
          <p:nvPr/>
        </p:nvSpPr>
        <p:spPr>
          <a:xfrm>
            <a:off x="759625" y="355650"/>
            <a:ext cx="5729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FUTURE ENDEAVORS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14" name="Google Shape;414;p34"/>
          <p:cNvGrpSpPr/>
          <p:nvPr/>
        </p:nvGrpSpPr>
        <p:grpSpPr>
          <a:xfrm>
            <a:off x="1133999" y="3596258"/>
            <a:ext cx="2672390" cy="2401620"/>
            <a:chOff x="2744034" y="1146343"/>
            <a:chExt cx="1827900" cy="2399700"/>
          </a:xfrm>
        </p:grpSpPr>
        <p:sp>
          <p:nvSpPr>
            <p:cNvPr id="415" name="Google Shape;415;p34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4"/>
            <p:cNvSpPr txBox="1"/>
            <p:nvPr/>
          </p:nvSpPr>
          <p:spPr>
            <a:xfrm>
              <a:off x="2965794" y="2158577"/>
              <a:ext cx="1383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Converting from</a:t>
              </a:r>
              <a:r>
                <a:rPr lang="en-US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8-bit to 16-bit input/output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418" name="Google Shape;418;p34"/>
          <p:cNvGrpSpPr/>
          <p:nvPr/>
        </p:nvGrpSpPr>
        <p:grpSpPr>
          <a:xfrm>
            <a:off x="5059432" y="1467870"/>
            <a:ext cx="2672390" cy="2401620"/>
            <a:chOff x="4572084" y="1597469"/>
            <a:chExt cx="1827900" cy="2399700"/>
          </a:xfrm>
        </p:grpSpPr>
        <p:sp>
          <p:nvSpPr>
            <p:cNvPr id="419" name="Google Shape;419;p34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34"/>
          <p:cNvGrpSpPr/>
          <p:nvPr/>
        </p:nvGrpSpPr>
        <p:grpSpPr>
          <a:xfrm>
            <a:off x="1349820" y="1628243"/>
            <a:ext cx="2240763" cy="1805040"/>
            <a:chOff x="1126863" y="2013875"/>
            <a:chExt cx="1944600" cy="1569600"/>
          </a:xfrm>
        </p:grpSpPr>
        <p:sp>
          <p:nvSpPr>
            <p:cNvPr id="422" name="Google Shape;422;p3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4"/>
            <p:cNvSpPr txBox="1"/>
            <p:nvPr/>
          </p:nvSpPr>
          <p:spPr>
            <a:xfrm>
              <a:off x="1351633" y="2256394"/>
              <a:ext cx="14517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will allow us to do more input modulations while minimizing the amount of feedback and noise.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24" name="Google Shape;424;p34"/>
          <p:cNvGrpSpPr/>
          <p:nvPr/>
        </p:nvGrpSpPr>
        <p:grpSpPr>
          <a:xfrm>
            <a:off x="5208932" y="4063450"/>
            <a:ext cx="2373384" cy="1884933"/>
            <a:chOff x="1126863" y="2013875"/>
            <a:chExt cx="1944600" cy="1569600"/>
          </a:xfrm>
        </p:grpSpPr>
        <p:sp>
          <p:nvSpPr>
            <p:cNvPr id="425" name="Google Shape;425;p34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4"/>
            <p:cNvSpPr txBox="1"/>
            <p:nvPr/>
          </p:nvSpPr>
          <p:spPr>
            <a:xfrm>
              <a:off x="1351633" y="2256394"/>
              <a:ext cx="14517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using an external ADC and DAC, we minimize the noise and speed up the process.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27" name="Google Shape;427;p34"/>
          <p:cNvSpPr txBox="1"/>
          <p:nvPr/>
        </p:nvSpPr>
        <p:spPr>
          <a:xfrm>
            <a:off x="5384625" y="1683174"/>
            <a:ext cx="20220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Standalone external ADC and DAC setup could be used instead of the internal ADC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773175" y="643325"/>
            <a:ext cx="3255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endParaRPr sz="4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MEMBERS</a:t>
            </a:r>
            <a:endParaRPr i="0" sz="4000" u="none" cap="none" strike="noStrike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73175" y="1769925"/>
            <a:ext cx="1702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veat"/>
                <a:ea typeface="Caveat"/>
                <a:cs typeface="Caveat"/>
                <a:sym typeface="Caveat"/>
              </a:rPr>
              <a:t>Team 16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51200" y="2840807"/>
            <a:ext cx="1941958" cy="2244902"/>
            <a:chOff x="1118231" y="283725"/>
            <a:chExt cx="2090825" cy="2176980"/>
          </a:xfrm>
        </p:grpSpPr>
        <p:sp>
          <p:nvSpPr>
            <p:cNvPr id="104" name="Google Shape;104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JACOB BOWLES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Number Pad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695137" y="2840807"/>
            <a:ext cx="1941958" cy="2244902"/>
            <a:chOff x="1118231" y="283725"/>
            <a:chExt cx="2090825" cy="2176980"/>
          </a:xfrm>
        </p:grpSpPr>
        <p:sp>
          <p:nvSpPr>
            <p:cNvPr id="110" name="Google Shape;110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JESSICA SOFKA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Mechanical Layout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4739073" y="2840807"/>
            <a:ext cx="1941958" cy="2244902"/>
            <a:chOff x="1118231" y="283725"/>
            <a:chExt cx="2090825" cy="2176980"/>
          </a:xfrm>
        </p:grpSpPr>
        <p:sp>
          <p:nvSpPr>
            <p:cNvPr id="116" name="Google Shape;116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NADINE NAJDAWI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In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6783010" y="2840807"/>
            <a:ext cx="1941958" cy="2244902"/>
            <a:chOff x="1118231" y="283725"/>
            <a:chExt cx="2090825" cy="2176980"/>
          </a:xfrm>
        </p:grpSpPr>
        <p:sp>
          <p:nvSpPr>
            <p:cNvPr id="122" name="Google Shape;122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LENA VOYTEK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Out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Screen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4461675" y="744700"/>
            <a:ext cx="4163400" cy="5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modulation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is extremely common - especially in the entertainment and music industry. Benefits of this technique include everything from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quick audio fixes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to turning an off-tune singer to a pop virtuoso. 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AKA “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autotune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One of the biggest issues with voice modulation and 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amplification is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minimizing as much feedback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as possible while providing a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clear output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STATEMENT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OF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50" y="3379425"/>
            <a:ext cx="2254200" cy="225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843750" y="4046150"/>
            <a:ext cx="74565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Modulation</a:t>
            </a:r>
            <a:endParaRPr sz="19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The manipulation of pitch through wavelength modulation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Numpad for controlling voice effects for corresponding sound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LCD Output for displaying voice control settings from numpad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76" y="717938"/>
            <a:ext cx="3218450" cy="26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PROPOSED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773175" y="1943775"/>
            <a:ext cx="7466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Adafruit Electret Microphone Amplifier - MAX9814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8116" r="8124" t="0"/>
          <a:stretch/>
        </p:blipFill>
        <p:spPr>
          <a:xfrm>
            <a:off x="773175" y="2284888"/>
            <a:ext cx="6014950" cy="3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900" y="3007600"/>
            <a:ext cx="1500950" cy="25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SENSOR </a:t>
            </a: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TYPES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35600" y="1867525"/>
            <a:ext cx="767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4x4 Membrane Switch Matrix Keypad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75" y="2507125"/>
            <a:ext cx="4659749" cy="37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25" y="3178750"/>
            <a:ext cx="3421075" cy="22676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SENSOR </a:t>
            </a: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TYPES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735600" y="2097425"/>
            <a:ext cx="7672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Sparkfun TRRS 3.5MM Audio Jack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75" y="2855125"/>
            <a:ext cx="2933475" cy="2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75" y="3436825"/>
            <a:ext cx="4431350" cy="17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773175" y="643325"/>
            <a:ext cx="41493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DEVICES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735600" y="1930200"/>
            <a:ext cx="767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Adafruit Monochrome 1.3” 128x64 OLED graphical Display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775" y="3224125"/>
            <a:ext cx="2526949" cy="18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75" y="2648700"/>
            <a:ext cx="4982343" cy="34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773175" y="643325"/>
            <a:ext cx="41493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DEVICES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SOFTWARE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40825" y="2429250"/>
            <a:ext cx="3553200" cy="3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audioOut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Modulates the frequency and volume of that data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PWM to manipulate audio input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screen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Displays images on OLED screen using I2C write command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08175" y="1781325"/>
            <a:ext cx="3483300" cy="4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audioIn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Takes in audio using a microphone amp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ADC to convert analog inputs at 76.9 kHz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numPad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Controlling voice effects for corresponding sound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timer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Implements a precise millisecond delay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88950" y="6391475"/>
            <a:ext cx="72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N, L, JB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